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1115" r:id="rId2"/>
    <p:sldId id="1116" r:id="rId3"/>
    <p:sldId id="1232" r:id="rId4"/>
    <p:sldId id="1212" r:id="rId5"/>
    <p:sldId id="1234" r:id="rId6"/>
    <p:sldId id="1235" r:id="rId7"/>
    <p:sldId id="1213" r:id="rId8"/>
    <p:sldId id="1216" r:id="rId9"/>
    <p:sldId id="1215" r:id="rId10"/>
    <p:sldId id="1230" r:id="rId11"/>
    <p:sldId id="1217" r:id="rId12"/>
    <p:sldId id="1000" r:id="rId13"/>
    <p:sldId id="1233" r:id="rId14"/>
    <p:sldId id="1229" r:id="rId15"/>
    <p:sldId id="1219" r:id="rId16"/>
    <p:sldId id="271" r:id="rId17"/>
    <p:sldId id="276" r:id="rId18"/>
    <p:sldId id="981" r:id="rId19"/>
    <p:sldId id="278" r:id="rId20"/>
    <p:sldId id="279" r:id="rId21"/>
    <p:sldId id="947" r:id="rId22"/>
    <p:sldId id="955" r:id="rId23"/>
    <p:sldId id="989" r:id="rId24"/>
    <p:sldId id="990" r:id="rId25"/>
    <p:sldId id="988" r:id="rId26"/>
    <p:sldId id="992" r:id="rId27"/>
    <p:sldId id="926" r:id="rId28"/>
    <p:sldId id="995" r:id="rId29"/>
    <p:sldId id="927" r:id="rId30"/>
    <p:sldId id="998" r:id="rId31"/>
    <p:sldId id="997" r:id="rId32"/>
    <p:sldId id="928" r:id="rId33"/>
    <p:sldId id="948" r:id="rId34"/>
    <p:sldId id="956" r:id="rId35"/>
    <p:sldId id="993" r:id="rId36"/>
    <p:sldId id="957" r:id="rId37"/>
    <p:sldId id="999" r:id="rId38"/>
    <p:sldId id="929" r:id="rId39"/>
    <p:sldId id="9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495"/>
    <p:restoredTop sz="96327"/>
  </p:normalViewPr>
  <p:slideViewPr>
    <p:cSldViewPr snapToGrid="0">
      <p:cViewPr varScale="1">
        <p:scale>
          <a:sx n="261" d="100"/>
          <a:sy n="261" d="100"/>
        </p:scale>
        <p:origin x="21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839F-7DE1-B14A-88DF-1E87BC238DD3}" type="datetime1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9DE4-5D39-4348-9AAF-E8F68825BC5B}" type="datetime1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F26C-F4A7-154D-A8F7-682C4194AF79}" type="datetime1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3BD8B-B388-0944-BF27-A69B2D089469}" type="datetime1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6E5A-DC8A-C34B-9215-1F0D8E287035}" type="datetime1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1C32-7323-A34F-B4A7-7D22756FAD70}" type="datetime1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7B08-82DE-664D-AB2B-C91FFE57ACF6}" type="datetime1">
              <a:rPr lang="en-US" smtClean="0"/>
              <a:t>10/13/23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521F-2369-6445-B181-E95C60B42026}" type="datetime1">
              <a:rPr lang="en-US" smtClean="0"/>
              <a:t>10/13/23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25208-3CDA-CD4D-AEB9-8F0AF5A15F8D}" type="datetime1">
              <a:rPr lang="en-US" smtClean="0"/>
              <a:t>10/13/23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3010-5F3C-7C41-BE77-B6CEE6160861}" type="datetime1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BA8-CAA0-C749-9E2C-53E54900CA18}" type="datetime1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83D0-0A32-6A41-8077-327E0A5F0CB3}" type="datetime1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62727253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0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250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huggingface.c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corgiredirector?site=https%3A%2F%2Fhuggingface.co%2Fdocs%2Ftransformers%2Fmain_classes%2Fpipelines%23transformers.pipeline.task" TargetMode="External"/><Relationship Id="rId2" Type="http://schemas.openxmlformats.org/officeDocument/2006/relationships/hyperlink" Target="https://colab.research.google.com/drive/1IMggixE5WKck5LIcFFUk74-uKOe5ArQr?usp=shar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Ll9XBg7wSs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Easy</a:t>
            </a:r>
          </a:p>
          <a:p>
            <a:pPr lvl="1"/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Pre-training</a:t>
            </a:r>
          </a:p>
          <a:p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1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5576-DFB7-F160-4889-134B8CE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5895"/>
          </a:xfrm>
        </p:spPr>
        <p:txBody>
          <a:bodyPr/>
          <a:lstStyle/>
          <a:p>
            <a:r>
              <a:rPr lang="en-US" dirty="0"/>
              <a:t>Back Translation of Synonyms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550C8-C2AD-40C2-5735-3539E10DD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50B65-AFAE-6E14-1FDC-7C7BC79C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74D34F-FBD3-200D-25A6-09FEBFA4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4" y="1116877"/>
            <a:ext cx="12109251" cy="26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7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B8BF07-BECB-CF97-8C04-40DB019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Fill Mask (Cloze Task)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57698-B8AB-0156-408B-B04CDB40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98B7-ABB2-3ED6-87BC-B4275BF7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11</a:t>
            </a:fld>
            <a:endParaRPr lang="en-US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64D5975-EC9C-5908-C57B-5CBABD97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20" y="1190343"/>
            <a:ext cx="5643477" cy="50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9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AEE48F-6354-A849-32A6-5544BCF1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Inference Tasks: Classification, Fill Mask, …</a:t>
            </a:r>
            <a:br>
              <a:rPr lang="en-US" dirty="0"/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echo … |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–task fill-mask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8ADE2-C360-3D17-1126-333F4761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BERT: Fill-Mask (Delvin et al, 2019)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5B1DE39-C112-0CDD-43D2-FAFDD18C226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6" cy="4306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753">
                  <a:extLst>
                    <a:ext uri="{9D8B030D-6E8A-4147-A177-3AD203B41FA5}">
                      <a16:colId xmlns:a16="http://schemas.microsoft.com/office/drawing/2014/main" val="2591693650"/>
                    </a:ext>
                  </a:extLst>
                </a:gridCol>
                <a:gridCol w="784412">
                  <a:extLst>
                    <a:ext uri="{9D8B030D-6E8A-4147-A177-3AD203B41FA5}">
                      <a16:colId xmlns:a16="http://schemas.microsoft.com/office/drawing/2014/main" val="3299756943"/>
                    </a:ext>
                  </a:extLst>
                </a:gridCol>
                <a:gridCol w="847165">
                  <a:extLst>
                    <a:ext uri="{9D8B030D-6E8A-4147-A177-3AD203B41FA5}">
                      <a16:colId xmlns:a16="http://schemas.microsoft.com/office/drawing/2014/main" val="2869335658"/>
                    </a:ext>
                  </a:extLst>
                </a:gridCol>
                <a:gridCol w="709432">
                  <a:extLst>
                    <a:ext uri="{9D8B030D-6E8A-4147-A177-3AD203B41FA5}">
                      <a16:colId xmlns:a16="http://schemas.microsoft.com/office/drawing/2014/main" val="3035160715"/>
                    </a:ext>
                  </a:extLst>
                </a:gridCol>
                <a:gridCol w="873024">
                  <a:extLst>
                    <a:ext uri="{9D8B030D-6E8A-4147-A177-3AD203B41FA5}">
                      <a16:colId xmlns:a16="http://schemas.microsoft.com/office/drawing/2014/main" val="1337641381"/>
                    </a:ext>
                  </a:extLst>
                </a:gridCol>
              </a:tblGrid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Input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782240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you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502546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him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936790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her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209172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&lt;mask&gt; 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him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834797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New York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miss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8989"/>
                  </a:ext>
                </a:extLst>
              </a:tr>
              <a:tr h="630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funny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5463"/>
                  </a:ext>
                </a:extLst>
              </a:tr>
              <a:tr h="630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hate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fucking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08936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68061-E397-C4DE-FC94-3C86E224E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Cloze Task (1953)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F3F3918-EB08-0242-8405-F129FFE549C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509" y="2505075"/>
            <a:ext cx="445856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D780C-54FC-F5C0-618B-109393A3B4B1}"/>
              </a:ext>
            </a:extLst>
          </p:cNvPr>
          <p:cNvSpPr txBox="1"/>
          <p:nvPr/>
        </p:nvSpPr>
        <p:spPr>
          <a:xfrm>
            <a:off x="6172200" y="6231265"/>
            <a:ext cx="477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 Laurie Sullivan - DSC01784, CC BY 2.0, </a:t>
            </a:r>
            <a:r>
              <a:rPr lang="en-US" sz="1400" dirty="0">
                <a:hlinkClick r:id="rId3"/>
              </a:rPr>
              <a:t>https://commons.wikimedia.org/w/index.php?curid=62727253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38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349522-87B1-03F0-F353-55D2B455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History:</a:t>
            </a:r>
            <a:br>
              <a:rPr lang="en-US" dirty="0"/>
            </a:br>
            <a:r>
              <a:rPr lang="en-US" sz="2400" dirty="0"/>
              <a:t>Fill-mask, Cloze Task, Entropy</a:t>
            </a:r>
            <a:endParaRPr lang="en-US" dirty="0"/>
          </a:p>
        </p:txBody>
      </p:sp>
      <p:pic>
        <p:nvPicPr>
          <p:cNvPr id="12" name="Content Placeholder 11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BFC33426-E3D9-C13C-C20E-ADCE2A6155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50470"/>
            <a:ext cx="5181600" cy="1901647"/>
          </a:xfrm>
        </p:spPr>
      </p:pic>
      <p:pic>
        <p:nvPicPr>
          <p:cNvPr id="10" name="Content Placeholder 9" descr="A close-up of a paper&#10;&#10;Description automatically generated">
            <a:extLst>
              <a:ext uri="{FF2B5EF4-FFF2-40B4-BE49-F238E27FC236}">
                <a16:creationId xmlns:a16="http://schemas.microsoft.com/office/drawing/2014/main" id="{7E125F55-AC12-DA6A-7092-790E8B7B9A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39408"/>
            <a:ext cx="5181600" cy="332377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29C52-05F9-6FB3-B7EB-77F8FB9CD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D9CEE-6CEE-43F8-E443-A59C1454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3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378400-46D5-75B8-C7B4-A14FD6684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missing word in a cliché</a:t>
            </a:r>
            <a:br>
              <a:rPr lang="en-US" dirty="0"/>
            </a:br>
            <a:r>
              <a:rPr lang="en-US" sz="3200" dirty="0"/>
              <a:t>(from “Emerging trends: Deep nets for poets”)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FD55F3-6763-6CA2-D718-B67B3485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Mask</a:t>
            </a:r>
          </a:p>
        </p:txBody>
      </p: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C300962-7537-ECAB-B5AD-075EE8BF08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7564" y="2505075"/>
            <a:ext cx="7492429" cy="411399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19E80D-9346-627F-577D-FE43C9DAF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3221" y="1737129"/>
            <a:ext cx="5183188" cy="823912"/>
          </a:xfrm>
        </p:spPr>
        <p:txBody>
          <a:bodyPr/>
          <a:lstStyle/>
          <a:p>
            <a:r>
              <a:rPr lang="en-US" dirty="0"/>
              <a:t>Autocomplete in Search</a:t>
            </a:r>
          </a:p>
        </p:txBody>
      </p:sp>
      <p:pic>
        <p:nvPicPr>
          <p:cNvPr id="14" name="Content Placeholder 13" descr="A screenshot of a phone&#10;&#10;Description automatically generated">
            <a:extLst>
              <a:ext uri="{FF2B5EF4-FFF2-40B4-BE49-F238E27FC236}">
                <a16:creationId xmlns:a16="http://schemas.microsoft.com/office/drawing/2014/main" id="{47EF2745-2FE7-FF58-3B0E-3A446084A0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4473" t="6235"/>
          <a:stretch/>
        </p:blipFill>
        <p:spPr>
          <a:xfrm>
            <a:off x="7612785" y="2561040"/>
            <a:ext cx="2997501" cy="406638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DCBF2-9BFD-4163-897A-44FB9E86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62C6-0916-52C0-D42A-EBE127AB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14</a:t>
            </a:fld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B8E1822-FB19-4087-CCF6-4D02752C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605" y="136525"/>
            <a:ext cx="1815007" cy="181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06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3AD2D-D494-A85F-A1DA-F17353DD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Growth </a:t>
            </a:r>
            <a:r>
              <a:rPr lang="en-US" dirty="0">
                <a:sym typeface="Wingdings" pitchFamily="2" charset="2"/>
              </a:rPr>
              <a:t> Mistaken Impression that everything is new (and there is no history)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6E3EDE-5874-0398-A160-C7EB403B0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951038-107B-80D5-BCED-F2AFCA5DD9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The world is taking notice (in AI)</a:t>
            </a:r>
          </a:p>
          <a:p>
            <a:pPr lvl="1"/>
            <a:r>
              <a:rPr lang="en-US" dirty="0"/>
              <a:t>Fluency is much improved</a:t>
            </a:r>
          </a:p>
          <a:p>
            <a:r>
              <a:rPr lang="en-US" dirty="0"/>
              <a:t>What’s not new</a:t>
            </a:r>
          </a:p>
          <a:p>
            <a:pPr lvl="1"/>
            <a:r>
              <a:rPr lang="en-US" dirty="0"/>
              <a:t>Chatbots (and much of the tech)</a:t>
            </a:r>
          </a:p>
          <a:p>
            <a:pPr lvl="1"/>
            <a:r>
              <a:rPr lang="en-US" dirty="0"/>
              <a:t>SOTA-Chasing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New/better </a:t>
            </a:r>
            <a:r>
              <a:rPr lang="en-US" b="1" i="1" dirty="0"/>
              <a:t>shiny</a:t>
            </a:r>
            <a:r>
              <a:rPr lang="en-US" b="1" dirty="0"/>
              <a:t> objects</a:t>
            </a:r>
          </a:p>
          <a:p>
            <a:pPr lvl="2"/>
            <a:r>
              <a:rPr lang="en-US" dirty="0"/>
              <a:t>(with same old quality?)</a:t>
            </a:r>
          </a:p>
          <a:p>
            <a:pPr lvl="2"/>
            <a:r>
              <a:rPr lang="en-US" dirty="0"/>
              <a:t>Does SOTA-Chasing </a:t>
            </a:r>
            <a:r>
              <a:rPr lang="en-US" dirty="0">
                <a:sym typeface="Wingdings" pitchFamily="2" charset="2"/>
              </a:rPr>
              <a:t> Progress?</a:t>
            </a:r>
            <a:endParaRPr lang="en-US" dirty="0"/>
          </a:p>
          <a:p>
            <a:pPr lvl="1"/>
            <a:r>
              <a:rPr lang="en-US" dirty="0"/>
              <a:t>Trustworthiness is still open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C55D96-236A-A3B7-72FF-D49D046A2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Scientific literature doubles every 9 years (90% written since I started PhD)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E41-AE2D-5065-7E0D-4453B791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B3C9-0CB5-A01C-50F1-2EDB250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15</a:t>
            </a:fld>
            <a:endParaRPr lang="en-US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04014C29-51E3-67DD-F4C1-53FF0B29D9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DF70D8-0D17-ABA7-7206-C7EC30C70297}"/>
              </a:ext>
            </a:extLst>
          </p:cNvPr>
          <p:cNvSpPr/>
          <p:nvPr/>
        </p:nvSpPr>
        <p:spPr>
          <a:xfrm>
            <a:off x="1107361" y="4745141"/>
            <a:ext cx="4806479" cy="1092951"/>
          </a:xfrm>
          <a:prstGeom prst="roundRect">
            <a:avLst>
              <a:gd name="adj" fmla="val 50000"/>
            </a:avLst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6952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840DD-7BBE-3E8E-59C0-B995E0B9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48E0-94D7-42EA-4E9B-890D8A92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Easy: If you are a Researcher/</a:t>
            </a:r>
            <a:r>
              <a:rPr lang="en-US" dirty="0" err="1"/>
              <a:t>Practioner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2523C-D30D-3FAD-EA29-2FEB612E9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 right now </a:t>
            </a:r>
          </a:p>
          <a:p>
            <a:pPr lvl="1"/>
            <a:r>
              <a:rPr lang="en-US" dirty="0"/>
              <a:t>without too much effort</a:t>
            </a:r>
          </a:p>
          <a:p>
            <a:r>
              <a:rPr lang="en-US" dirty="0"/>
              <a:t> What other low hanging fruits are out there?</a:t>
            </a:r>
          </a:p>
          <a:p>
            <a:pPr lvl="1"/>
            <a:r>
              <a:rPr lang="en-US" dirty="0"/>
              <a:t>Research opportunities</a:t>
            </a:r>
          </a:p>
          <a:p>
            <a:pPr lvl="2"/>
            <a:r>
              <a:rPr lang="en-US" dirty="0"/>
              <a:t>Pros/Cons</a:t>
            </a:r>
          </a:p>
          <a:p>
            <a:pPr lvl="2"/>
            <a:r>
              <a:rPr lang="en-US" dirty="0"/>
              <a:t>Pointers to related work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3DDCD-D167-BA27-F2E8-41D11B6E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3878064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3697796"/>
              </p:ext>
            </p:extLst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31817"/>
              </p:ext>
            </p:extLst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C54E89F1-8740-2B1C-458A-10FFFDC228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466" t="19884" r="35596" b="68212"/>
          <a:stretch/>
        </p:blipFill>
        <p:spPr>
          <a:xfrm>
            <a:off x="9015413" y="174967"/>
            <a:ext cx="3028949" cy="23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34F36D-260A-C4E7-F07C-5BB4F037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42" y="449902"/>
            <a:ext cx="4797790" cy="109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2458A-65FB-7B68-D536-0FF556B88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53501" cy="3684588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PaddleHub</a:t>
            </a:r>
            <a:r>
              <a:rPr lang="en-US" dirty="0"/>
              <a:t> (Baidu, China)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Datasets (50k)</a:t>
            </a:r>
          </a:p>
          <a:p>
            <a:pPr lvl="1"/>
            <a:r>
              <a:rPr lang="en-US" dirty="0"/>
              <a:t>Models (300k)</a:t>
            </a:r>
          </a:p>
          <a:p>
            <a:pPr lvl="1"/>
            <a:r>
              <a:rPr lang="en-US" dirty="0"/>
              <a:t>Apps (100k)</a:t>
            </a:r>
          </a:p>
          <a:p>
            <a:pPr lvl="1"/>
            <a:r>
              <a:rPr lang="en-US" dirty="0"/>
              <a:t>Community Engagement</a:t>
            </a:r>
          </a:p>
          <a:p>
            <a:pPr lvl="2"/>
            <a:r>
              <a:rPr lang="en-US" dirty="0"/>
              <a:t>(Social Media)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82F29-02C5-7B36-83DE-A3C7AEA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E9EDBD-19E9-20D3-5F62-B586B106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(Benchmarks)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C67B3-51B5-A6FB-C2FF-DFBEA0318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GLUE (NYU)</a:t>
            </a:r>
          </a:p>
          <a:p>
            <a:pPr lvl="1"/>
            <a:r>
              <a:rPr lang="en-US" dirty="0" err="1"/>
              <a:t>SQuAD</a:t>
            </a:r>
            <a:r>
              <a:rPr lang="en-US" dirty="0"/>
              <a:t> (Stanford)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Splits: </a:t>
            </a:r>
          </a:p>
          <a:p>
            <a:pPr lvl="2"/>
            <a:r>
              <a:rPr lang="en-US" dirty="0"/>
              <a:t>Test, Validation (Dev), Train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Leaderboard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AE5553-2749-D13D-2610-720FA4497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Hubs</a:t>
            </a:r>
          </a:p>
        </p:txBody>
      </p:sp>
      <p:pic>
        <p:nvPicPr>
          <p:cNvPr id="10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4EC38910-3CC9-A5B4-D4BA-4AB42A5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2373"/>
            <a:ext cx="2953333" cy="1467824"/>
          </a:xfrm>
          <a:prstGeom prst="rect">
            <a:avLst/>
          </a:prstGeo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C0E242D4-D9B8-98F9-F835-A0144091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333" y="5706023"/>
            <a:ext cx="3850934" cy="12231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/>
              <p:nvPr/>
            </p:nvSpPr>
            <p:spPr>
              <a:xfrm>
                <a:off x="9700450" y="4347369"/>
                <a:ext cx="2020063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Growing Quickly</a:t>
                </a:r>
              </a:p>
              <a:p>
                <a:pPr algn="ctr"/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x/year)</a:t>
                </a:r>
              </a:p>
            </p:txBody>
          </p:sp>
        </mc:Choice>
        <mc:Fallback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450" y="4347369"/>
                <a:ext cx="2020063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/CIKM_2023_tutorial</a:t>
            </a:r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34DCAC-60B4-8C79-A9A7-B3F867D9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Easy: Inference (</a:t>
            </a:r>
            <a:r>
              <a:rPr lang="en-US" dirty="0">
                <a:hlinkClick r:id="rId2"/>
              </a:rPr>
              <a:t>Colab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HuggingFace</a:t>
            </a:r>
            <a:r>
              <a:rPr lang="en-US" dirty="0"/>
              <a:t> Pipelines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5B3D33-EA2A-F170-8CF6-E105AF04B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See 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3"/>
              </a:rPr>
              <a:t>here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for a list of currently supported tasks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machine learning: 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classification, regression, 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token classification, 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classify spans (Q&amp;A), fill mask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speech: 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speech-to-text (automatic speech recognition (ASR)), 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text-to-speech (speech synthesis)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audio classification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67E1F6-270C-2AEE-A493-AB4B43F5FE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vision: 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image classification, video classification, image segmentation, image to text, visual question answering</a:t>
            </a:r>
          </a:p>
          <a:p>
            <a:pPr lvl="1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natural language: 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text classification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question answering</a:t>
            </a:r>
          </a:p>
          <a:p>
            <a:pPr lvl="2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fill mask (Cloze task)</a:t>
            </a:r>
          </a:p>
          <a:p>
            <a:pPr lvl="2"/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machine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translation (MT)</a:t>
            </a:r>
          </a:p>
          <a:p>
            <a:pPr lvl="2"/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feature extraction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5DBEF-EC08-D620-5660-E11AF328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C265B-A15C-6431-C7D3-02BF9CA1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3873C0-C2C2-FD25-4A10-5F71DED76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516" y="88260"/>
            <a:ext cx="1767745" cy="1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9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B49-E514-3118-391C-C9D94747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“Easy Inference”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98592-02D4-84FC-0A84-4CC85343A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36F122-96A4-75EE-C574-CA3CDAC9A9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students should be able to </a:t>
            </a:r>
          </a:p>
          <a:p>
            <a:pPr lvl="1"/>
            <a:r>
              <a:rPr lang="en-US" dirty="0"/>
              <a:t>Download models from hubs</a:t>
            </a:r>
          </a:p>
          <a:p>
            <a:pPr lvl="1"/>
            <a:r>
              <a:rPr lang="en-US" dirty="0"/>
              <a:t>And use them as intended</a:t>
            </a:r>
          </a:p>
          <a:p>
            <a:pPr lvl="1"/>
            <a:r>
              <a:rPr lang="en-US" dirty="0"/>
              <a:t>To do many useful things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B0F0BE-0AF5-B568-6711-30893A09F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Plenty of Room for Improvement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F024FF0-CA56-1E51-38F6-17E61F1233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Especially on first impression,</a:t>
            </a:r>
          </a:p>
          <a:p>
            <a:pPr lvl="1"/>
            <a:r>
              <a:rPr lang="en-US" dirty="0"/>
              <a:t>It is impressive how much</a:t>
            </a:r>
          </a:p>
          <a:p>
            <a:pPr lvl="1"/>
            <a:r>
              <a:rPr lang="en-US" dirty="0"/>
              <a:t>can be accomplished </a:t>
            </a:r>
          </a:p>
          <a:p>
            <a:pPr lvl="2"/>
            <a:r>
              <a:rPr lang="en-US" dirty="0"/>
              <a:t>with “easy inference”</a:t>
            </a:r>
          </a:p>
          <a:p>
            <a:r>
              <a:rPr lang="en-US" dirty="0"/>
              <a:t>But there is always </a:t>
            </a:r>
          </a:p>
          <a:p>
            <a:pPr lvl="1"/>
            <a:r>
              <a:rPr lang="en-US" dirty="0"/>
              <a:t>more work to do</a:t>
            </a:r>
          </a:p>
          <a:p>
            <a:r>
              <a:rPr lang="en-US" dirty="0"/>
              <a:t>Current solutions are</a:t>
            </a:r>
          </a:p>
          <a:p>
            <a:pPr lvl="1"/>
            <a:r>
              <a:rPr lang="en-US" dirty="0"/>
              <a:t>unlikely to stand up to test of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35F1E-419D-0305-BF43-8ACB0A80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24196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163DC0-7314-C740-D90D-1B4B93DC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0" name="Mario_brief.mp4">
            <a:hlinkClick r:id="" action="ppaction://media"/>
            <a:extLst>
              <a:ext uri="{FF2B5EF4-FFF2-40B4-BE49-F238E27FC236}">
                <a16:creationId xmlns:a16="http://schemas.microsoft.com/office/drawing/2014/main" id="{9C6452ED-0154-13F0-DD04-8DB6F50B043F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348"/>
          <a:stretch/>
        </p:blipFill>
        <p:spPr>
          <a:xfrm>
            <a:off x="1594088" y="295428"/>
            <a:ext cx="9266246" cy="587934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5C9FD-0B62-1752-E30A-7203F76267A9}"/>
              </a:ext>
            </a:extLst>
          </p:cNvPr>
          <p:cNvSpPr txBox="1"/>
          <p:nvPr/>
        </p:nvSpPr>
        <p:spPr>
          <a:xfrm>
            <a:off x="421749" y="6377906"/>
            <a:ext cx="60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https://youtu.be/rLl9XBg7wSs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0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4AE1-E373-42FC-C943-6B8BFC66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2EE96-B845-BE23-AFF2-D13BD533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7</a:t>
            </a:fld>
            <a:endParaRPr lang="en-US"/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8C1E03B-EE15-FABE-B67D-2334545D0FD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7577" y="179866"/>
            <a:ext cx="12284367" cy="2480207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B81B0DB-899A-59BE-1297-2BAC82E8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76" y="2660073"/>
            <a:ext cx="9828727" cy="5031645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3F6BBEE7-A8B3-DE4D-8394-4449C484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02" y="2625844"/>
            <a:ext cx="1997499" cy="19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39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D8477-3D7F-33E1-D7D1-2FBE3A88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of Inference:</a:t>
            </a:r>
            <a:br>
              <a:rPr lang="en-US" dirty="0"/>
            </a:br>
            <a:r>
              <a:rPr lang="en-US" dirty="0"/>
              <a:t>Machine Translation (MT)</a:t>
            </a:r>
          </a:p>
        </p:txBody>
      </p:sp>
      <p:pic>
        <p:nvPicPr>
          <p:cNvPr id="7" name="Content Placeholder 6" descr="A close-up of a text&#10;&#10;Description automatically generated">
            <a:extLst>
              <a:ext uri="{FF2B5EF4-FFF2-40B4-BE49-F238E27FC236}">
                <a16:creationId xmlns:a16="http://schemas.microsoft.com/office/drawing/2014/main" id="{B14037DD-CB1C-0F5E-9679-4CD622882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209" y="1808532"/>
            <a:ext cx="10515600" cy="147665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80F4C-7B10-6BD5-0EF1-0E5D688A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B8FA-9F13-02D7-C823-BE4A7011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67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D8477-3D7F-33E1-D7D1-2FBE3A88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Translation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80F4C-7B10-6BD5-0EF1-0E5D688A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B8FA-9F13-02D7-C823-BE4A7011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38ED85-F898-932A-A82A-A527E02A0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08"/>
          <a:stretch/>
        </p:blipFill>
        <p:spPr>
          <a:xfrm>
            <a:off x="368776" y="4094374"/>
            <a:ext cx="11204973" cy="1325563"/>
          </a:xfrm>
          <a:prstGeom prst="rect">
            <a:avLst/>
          </a:prstGeom>
        </p:spPr>
      </p:pic>
      <p:pic>
        <p:nvPicPr>
          <p:cNvPr id="11" name="Picture 10" descr="A computer code with text&#10;&#10;Description automatically generated">
            <a:extLst>
              <a:ext uri="{FF2B5EF4-FFF2-40B4-BE49-F238E27FC236}">
                <a16:creationId xmlns:a16="http://schemas.microsoft.com/office/drawing/2014/main" id="{052225D5-2EAD-35BC-04C7-F1827BA4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6" y="1528787"/>
            <a:ext cx="7393326" cy="23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07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4930</TotalTime>
  <Words>2423</Words>
  <Application>Microsoft Macintosh PowerPoint</Application>
  <PresentationFormat>Widescreen</PresentationFormat>
  <Paragraphs>503</Paragraphs>
  <Slides>39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Menlo</vt:lpstr>
      <vt:lpstr>Roboto</vt:lpstr>
      <vt:lpstr>Wingdings</vt:lpstr>
      <vt:lpstr>Office Theme</vt:lpstr>
      <vt:lpstr>The Easy,  the Hard  and the Ugly</vt:lpstr>
      <vt:lpstr>Easy: If you are a Researcher/Practioner</vt:lpstr>
      <vt:lpstr>Resources</vt:lpstr>
      <vt:lpstr>Easy: Inference (Colab) HuggingFace Pipelines</vt:lpstr>
      <vt:lpstr>“Easy Inference”</vt:lpstr>
      <vt:lpstr>PowerPoint Presentation</vt:lpstr>
      <vt:lpstr>PowerPoint Presentation</vt:lpstr>
      <vt:lpstr>Another Example of Inference: Machine Translation (MT)</vt:lpstr>
      <vt:lpstr>Back Translation</vt:lpstr>
      <vt:lpstr>Back Translation of Synonyms</vt:lpstr>
      <vt:lpstr>Fill Mask (Cloze Task)</vt:lpstr>
      <vt:lpstr>More Inference Tasks: Classification, Fill Mask, … echo … | gft_predict –task fill-mask</vt:lpstr>
      <vt:lpstr>Lots of History: Fill-mask, Cloze Task, Entropy</vt:lpstr>
      <vt:lpstr>Guess the missing word in a cliché (from “Emerging trends: Deep nets for poets”) </vt:lpstr>
      <vt:lpstr>Massive Growth  Mistaken Impression that everything is new (and there is no history)</vt:lpstr>
      <vt:lpstr>Standard 3-Step Recipe</vt:lpstr>
      <vt:lpstr>Standard 3-Step Recipe</vt:lpstr>
      <vt:lpstr>Hard:  Pre-Training Large Language Models (LLMs)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31</cp:revision>
  <dcterms:created xsi:type="dcterms:W3CDTF">2023-08-31T19:51:53Z</dcterms:created>
  <dcterms:modified xsi:type="dcterms:W3CDTF">2023-10-16T03:07:01Z</dcterms:modified>
</cp:coreProperties>
</file>